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itchFamily="2" charset="77"/>
      <p:regular r:id="rId18"/>
    </p:embeddedFont>
    <p:embeddedFont>
      <p:font typeface="Oswald" pitchFamily="2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7"/>
  </p:normalViewPr>
  <p:slideViewPr>
    <p:cSldViewPr snapToGrid="0">
      <p:cViewPr varScale="1">
        <p:scale>
          <a:sx n="135" d="100"/>
          <a:sy n="135" d="100"/>
        </p:scale>
        <p:origin x="96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3da3b73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3da3b730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da3b730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3da3b730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da3b730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3da3b730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3da3b730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3da3b730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da3b73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3da3b73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3da3b73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3da3b73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3da3b730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3da3b730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3da3b7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3da3b73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da3b73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3da3b73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3da3b730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3da3b730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3da3b730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3da3b730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3da3b730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3da3b730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da3b73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3da3b73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3da3b730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3da3b730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Regulatory Challenges </a:t>
            </a:r>
            <a:endParaRPr sz="36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in the Cryptocurrency Market: </a:t>
            </a:r>
            <a:endParaRPr sz="36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Navigating Global Efforts and Market Stability</a:t>
            </a:r>
            <a:endParaRPr sz="362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Sarah Hannouch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Course: SP25-FIN611852 Intro to Topics in Fin Tech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Ajim Uddin, PhD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225" y="3842625"/>
            <a:ext cx="2733725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8BF87DE8-B9C9-4B8C-5803-992460341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9801">
        <p:fade/>
      </p:transition>
    </mc:Choice>
    <mc:Fallback>
      <p:transition advTm="19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Data Tells Us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Regulation adds legitimacy, but may deter innovation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reacts to tone, timing, and clarity of rules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Transparent rollouts stabilize investor sentiment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Policy announcements must be carefully communicated</a:t>
            </a:r>
            <a:endParaRPr/>
          </a:p>
        </p:txBody>
      </p:sp>
      <p:pic>
        <p:nvPicPr>
          <p:cNvPr id="133" name="Google Shape;133;p22" descr="Financial Regulations &amp; Procedure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825" y="2660575"/>
            <a:ext cx="35052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02FC999E-AA54-5D77-1595-56326795B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4680">
        <p:fade/>
      </p:transition>
    </mc:Choice>
    <mc:Fallback>
      <p:transition advTm="64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Regulatory Hurdles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Jurisdictional gaps — crypto is borderless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Innovation outpaces regulation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Enforcement is difficult, especially offshore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Balancing growth with risk prevention is complex</a:t>
            </a:r>
            <a:endParaRPr/>
          </a:p>
        </p:txBody>
      </p:sp>
      <p:pic>
        <p:nvPicPr>
          <p:cNvPr id="140" name="Google Shape;140;p23" descr="Congress Moving Ahead on New State and Local Government Financial Reporting  Rules - Route Fift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675" y="2863650"/>
            <a:ext cx="3835374" cy="173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descr="Congress Moving Ahead on New State and Local Government Financial Reporting  Rules - Route Fifty"/>
          <p:cNvPicPr preferRelativeResize="0"/>
          <p:nvPr/>
        </p:nvPicPr>
        <p:blipFill rotWithShape="1">
          <a:blip r:embed="rId6">
            <a:alphaModFix/>
          </a:blip>
          <a:srcRect r="18059" b="16708"/>
          <a:stretch/>
        </p:blipFill>
        <p:spPr>
          <a:xfrm>
            <a:off x="2635425" y="3027625"/>
            <a:ext cx="3367795" cy="15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58ADFF8F-3198-BD7A-549A-FD4EE3467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9445">
        <p:fade/>
      </p:transition>
    </mc:Choice>
    <mc:Fallback>
      <p:transition advTm="69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Global Approaches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U.S.: enforcement-heavy, unclear rules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EU: MiCA provides legal clarity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Asia: Japan &amp; South Korea = structured; India = inconsistent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clarity → stronger ecosystems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325" y="950188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F91A4CD2-D685-9E3E-B12B-BFAEFAB65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474">
        <p:fade/>
      </p:transition>
    </mc:Choice>
    <mc:Fallback>
      <p:transition advTm="70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cross-border regulatory coordination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 the impact of sandboxes &amp; pilot programs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regulation to financial inclusion potential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long-term investor behavior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675" y="2715100"/>
            <a:ext cx="4812651" cy="22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7F23649-3E40-0F4D-35A0-766F3580E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8052">
        <p:fade/>
      </p:transition>
    </mc:Choice>
    <mc:Fallback>
      <p:transition advTm="58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Takeaways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Regulation must balance innovation &amp; protection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Clarity builds trust and attracts capital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future of crypto depends on smarter, global policymaking</a:t>
            </a:r>
            <a:endParaRPr/>
          </a:p>
        </p:txBody>
      </p:sp>
      <p:pic>
        <p:nvPicPr>
          <p:cNvPr id="162" name="Google Shape;162;p26" descr="Balancing Innovation and Regulation in AI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075" y="2571750"/>
            <a:ext cx="35052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 descr="Balancing Innovation and Regulation in AI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2475" y="2724150"/>
            <a:ext cx="30131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025E7033-CDC4-9A5E-8468-6A45B1077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2358">
        <p:fade/>
      </p:transition>
    </mc:Choice>
    <mc:Fallback>
      <p:transition advTm="52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Financial Action Task Force (FATF). (2019). Guidance for a risk-based approach to virtual assets and virtual asset service providers. FATF.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Zohar, N. (2018). Regulation of cryptocurrencies: Opportunities and challenges. Journal of Financial Regulation and Compliance, 26(2), 233-251.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European Central Bank. (2020). Cryptocurrencies: A financial revolution. European Central Bank.</a:t>
            </a:r>
            <a:endParaRPr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FCD386C8-ED02-AE5E-F292-A96F76811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3195">
        <p:fade/>
      </p:transition>
    </mc:Choice>
    <mc:Fallback>
      <p:transition advTm="3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1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Rise of digital assets like Bitcoin and Ethereum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lag despite rapid market evolution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of presentation: explore regulatory challenges, impacts on innovation &amp; investor protection</a:t>
            </a:r>
            <a:endParaRPr/>
          </a:p>
        </p:txBody>
      </p:sp>
      <p:pic>
        <p:nvPicPr>
          <p:cNvPr id="68" name="Google Shape;68;p14" descr="Blockchain Globe Stock Illustrations – 6,776 Blockchain Globe Stock  Illustrations, Vectors &amp; Clipart - Dreamstim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500" y="1152475"/>
            <a:ext cx="2652725" cy="341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descr="Blockchain Globe Stock Illustrations – 6,776 Blockchain Globe Stock  Illustrations, Vectors &amp; Clipart - Dreamstim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900" y="1304875"/>
            <a:ext cx="265273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0BD75662-3831-8D4F-1C53-1E129FB84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7382">
        <p:fade/>
      </p:transition>
    </mc:Choice>
    <mc:Fallback>
      <p:transition advTm="673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Topic Matters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 is now mainstream — billions transacted daily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Growing concerns: fraud, manipulation, money laundering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inconsistency across countries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balance innovation with investor safety</a:t>
            </a:r>
            <a:endParaRPr/>
          </a:p>
        </p:txBody>
      </p:sp>
      <p:pic>
        <p:nvPicPr>
          <p:cNvPr id="76" name="Google Shape;76;p15" descr="Scales of Justice Against a Background of Financial Charts | Premium  AI-gener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4263" y="1427375"/>
            <a:ext cx="4572000" cy="256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descr="Scales of Justice Against a Background of Financial Charts | Premium  AI-generated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763" y="1706154"/>
            <a:ext cx="3587025" cy="200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497E9922-9B4A-7666-F626-2EECECA7D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80788">
        <p:fade/>
      </p:transition>
    </mc:Choice>
    <mc:Fallback>
      <p:transition advTm="807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Research Question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major regulatory challenges in the crypto market?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they affect innovation and investor protection?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both risks and opportunities of regulation</a:t>
            </a:r>
            <a:endParaRPr/>
          </a:p>
        </p:txBody>
      </p:sp>
      <p:pic>
        <p:nvPicPr>
          <p:cNvPr id="84" name="Google Shape;84;p16" descr="Why US crypto needs new regulation and clearer guidanc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350" y="2482850"/>
            <a:ext cx="349454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descr="Why US crypto needs new regulation and clearer guidanc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5750" y="2635250"/>
            <a:ext cx="28479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748150" y="278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F0D3F56-CCBE-1F5F-C7B5-E15BB7DEA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1522">
        <p:fade/>
      </p:transition>
    </mc:Choice>
    <mc:Fallback>
      <p:transition advTm="71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Highlights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8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Decentralization complicates traditional oversight (Narayanan, Catalini)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fragmentation creates confusion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rules correlate with increased investor confidence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Oversight often lags behind fast-evolving tech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4983A2C0-4714-1EBB-EF51-6C26FE977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6603">
        <p:fade/>
      </p:transition>
    </mc:Choice>
    <mc:Fallback>
      <p:transition advTm="76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data: CoinMarketCap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data: FATF, SEC reports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Exchange performance: Coinbase, Binance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Focus: responses to major regulatory events</a:t>
            </a:r>
            <a:endParaRPr/>
          </a:p>
        </p:txBody>
      </p:sp>
      <p:pic>
        <p:nvPicPr>
          <p:cNvPr id="100" name="Google Shape;100;p18" descr="Key takeaways from FATF's latest report on virtual ass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100" y="330150"/>
            <a:ext cx="35052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descr="SEC Suspends Climate Reporting Rules Pending Court Decision| SEC Updat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100" y="2571750"/>
            <a:ext cx="35052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C228C9B2-92D0-2919-B348-0404E09BF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8940">
        <p:fade/>
      </p:transition>
    </mc:Choice>
    <mc:Fallback>
      <p:transition advTm="58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Methods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Mixed-methods: qualitative + quantitative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Thematic analysis of regulatory documents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Time-series analysis of market cap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48-hour window after policy events</a:t>
            </a:r>
            <a:endParaRPr/>
          </a:p>
        </p:txBody>
      </p:sp>
      <p:pic>
        <p:nvPicPr>
          <p:cNvPr id="108" name="Google Shape;108;p19" descr="Chainalysis research reveals cryptocriminals laundered US$22.2billion in  2023 – Intelligent CIS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825" y="2764900"/>
            <a:ext cx="4449226" cy="18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 descr="Chainalysis research reveals cryptocriminals laundered US$22.2billion in  2023 – Intelligent CIS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4270" y="2939811"/>
            <a:ext cx="4050245" cy="1639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027714" y="3114722"/>
            <a:ext cx="3807900" cy="3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F30171A5-C300-B24C-27A2-3197BCC88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3669">
        <p:fade/>
      </p:transition>
    </mc:Choice>
    <mc:Fallback>
      <p:transition advTm="53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Regulatory events trigger short-term market volatility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frameworks attract innovation and capital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Harsh/vague policies drive away investors</a:t>
            </a:r>
            <a:endParaRPr/>
          </a:p>
        </p:txBody>
      </p:sp>
      <p:pic>
        <p:nvPicPr>
          <p:cNvPr id="117" name="Google Shape;117;p20" descr="Volatility Ratio: Meaning, Calculation, Signal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675" y="1152474"/>
            <a:ext cx="4360324" cy="28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 descr="Volatility Ratio: Meaning, Calculation, Signal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166" y="1338771"/>
            <a:ext cx="3256882" cy="213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5162658" y="1525067"/>
            <a:ext cx="37302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8904F3F0-0656-AA86-6D80-EA30BC27B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1249">
        <p:fade/>
      </p:transition>
    </mc:Choice>
    <mc:Fallback>
      <p:transition advTm="51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Market Cap &amp; Regulation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715" y="1152475"/>
            <a:ext cx="7410570" cy="3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0D9B8A8A-A936-98F3-4A51-6CB41197C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0207">
        <p:fade/>
      </p:transition>
    </mc:Choice>
    <mc:Fallback>
      <p:transition advTm="50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Macintosh PowerPoint</Application>
  <PresentationFormat>On-screen Show (16:9)</PresentationFormat>
  <Paragraphs>67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Average</vt:lpstr>
      <vt:lpstr>Arial</vt:lpstr>
      <vt:lpstr>Oswald</vt:lpstr>
      <vt:lpstr>Slate</vt:lpstr>
      <vt:lpstr>Regulatory Challenges  in the Cryptocurrency Market:  Navigating Global Efforts and Market Stability</vt:lpstr>
      <vt:lpstr>Introduction</vt:lpstr>
      <vt:lpstr>Why This Topic Matters</vt:lpstr>
      <vt:lpstr>Core Research Question</vt:lpstr>
      <vt:lpstr>Literature Review Highlights</vt:lpstr>
      <vt:lpstr>Data Sources</vt:lpstr>
      <vt:lpstr>Research Methods</vt:lpstr>
      <vt:lpstr>Key Insights</vt:lpstr>
      <vt:lpstr>Crypto Market Cap &amp; Regulation</vt:lpstr>
      <vt:lpstr>What the Data Tells Us</vt:lpstr>
      <vt:lpstr>Key Regulatory Hurdles</vt:lpstr>
      <vt:lpstr>Comparing Global Approaches</vt:lpstr>
      <vt:lpstr>Where Do We Go From Here</vt:lpstr>
      <vt:lpstr>Final Takeaways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Hannouch, Sarah</cp:lastModifiedBy>
  <cp:revision>1</cp:revision>
  <dcterms:modified xsi:type="dcterms:W3CDTF">2025-05-03T03:24:25Z</dcterms:modified>
</cp:coreProperties>
</file>